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69" d="100"/>
          <a:sy n="69" d="100"/>
        </p:scale>
        <p:origin x="130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7C3EE-A759-4A24-85EA-9F6334CA6BA9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F6FF8-467F-46C8-9AC5-678D8E60A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91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Economic Factors Ranking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Time Range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Technological &amp; Environment Ranking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Social &amp; Political Ranking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South Africa Digital Competitiveness Ranking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2edfa78-e198-4be1-9baf-ea675e382244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2edfa78-e198-4be1-9baf-ea675e382244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2edfa78-e198-4be1-9baf-ea675e382244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2edfa78-e198-4be1-9baf-ea675e382244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lowing globe with lines and dots">
            <a:extLst>
              <a:ext uri="{FF2B5EF4-FFF2-40B4-BE49-F238E27FC236}">
                <a16:creationId xmlns:a16="http://schemas.microsoft.com/office/drawing/2014/main" id="{F36D7A36-073A-6B75-D99A-056EB2A0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20B1FB-92C5-0192-C960-7D84AE3AC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73496"/>
              </p:ext>
            </p:extLst>
          </p:nvPr>
        </p:nvGraphicFramePr>
        <p:xfrm>
          <a:off x="207817" y="5605669"/>
          <a:ext cx="4430441" cy="758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1589">
                  <a:extLst>
                    <a:ext uri="{9D8B030D-6E8A-4147-A177-3AD203B41FA5}">
                      <a16:colId xmlns:a16="http://schemas.microsoft.com/office/drawing/2014/main" val="99074408"/>
                    </a:ext>
                  </a:extLst>
                </a:gridCol>
                <a:gridCol w="3178852">
                  <a:extLst>
                    <a:ext uri="{9D8B030D-6E8A-4147-A177-3AD203B41FA5}">
                      <a16:colId xmlns:a16="http://schemas.microsoft.com/office/drawing/2014/main" val="1131072321"/>
                    </a:ext>
                  </a:extLst>
                </a:gridCol>
              </a:tblGrid>
              <a:tr h="379498">
                <a:tc>
                  <a:txBody>
                    <a:bodyPr/>
                    <a:lstStyle/>
                    <a:p>
                      <a:pPr marL="0" marR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kern="0">
                          <a:effectLst/>
                        </a:rPr>
                        <a:t>Name &amp; Surname </a:t>
                      </a:r>
                      <a:endParaRPr lang="en-US" sz="1200" kern="15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>
                    <a:solidFill>
                      <a:srgbClr val="0066CC">
                        <a:alpha val="5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kern="0" dirty="0">
                          <a:effectLst/>
                        </a:rPr>
                        <a:t>Chipo Jokonya</a:t>
                      </a:r>
                      <a:endParaRPr lang="en-US" sz="1200" kern="15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>
                    <a:solidFill>
                      <a:srgbClr val="0066CC">
                        <a:alpha val="5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013134"/>
                  </a:ext>
                </a:extLst>
              </a:tr>
              <a:tr h="379498">
                <a:tc>
                  <a:txBody>
                    <a:bodyPr/>
                    <a:lstStyle/>
                    <a:p>
                      <a:pPr marL="0" marR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kern="0">
                          <a:effectLst/>
                        </a:rPr>
                        <a:t>Contact detail</a:t>
                      </a:r>
                      <a:endParaRPr lang="en-US" sz="1200" kern="15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>
                    <a:solidFill>
                      <a:srgbClr val="0066CC">
                        <a:alpha val="5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kern="0" dirty="0">
                          <a:solidFill>
                            <a:schemeClr val="bg1"/>
                          </a:solidFill>
                          <a:effectLst/>
                        </a:rPr>
                        <a:t>chipojj@gmail.com</a:t>
                      </a:r>
                      <a:endParaRPr lang="en-US" sz="1200" kern="150" dirty="0">
                        <a:solidFill>
                          <a:schemeClr val="bg1"/>
                        </a:solidFill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68580" marR="68580" marT="0" marB="0">
                    <a:solidFill>
                      <a:srgbClr val="0066CC">
                        <a:alpha val="5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106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820FFF-54E9-CBFB-7F4E-178156DDA471}"/>
              </a:ext>
            </a:extLst>
          </p:cNvPr>
          <p:cNvSpPr txBox="1"/>
          <p:nvPr/>
        </p:nvSpPr>
        <p:spPr>
          <a:xfrm>
            <a:off x="384314" y="2941983"/>
            <a:ext cx="10694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Segoe UI Bold" panose="020B0802040204020203" pitchFamily="34" charset="0"/>
              </a:rPr>
              <a:t>South Africa’s  Digital Competitiveness</a:t>
            </a:r>
          </a:p>
          <a:p>
            <a:pPr algn="ctr"/>
            <a:r>
              <a:rPr lang="en-US" sz="4000" b="0" i="0" dirty="0">
                <a:solidFill>
                  <a:schemeClr val="bg1"/>
                </a:solidFill>
                <a:effectLst/>
                <a:latin typeface="Segoe UI Bold" panose="020B0802040204020203" pitchFamily="34" charset="0"/>
              </a:rPr>
              <a:t>vs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egoe UI Bold" panose="020B0802040204020203" pitchFamily="34" charset="0"/>
              </a:rPr>
              <a:t>O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Segoe UI Bold" panose="020B0802040204020203" pitchFamily="34" charset="0"/>
              </a:rPr>
              <a:t>ther BRICS </a:t>
            </a:r>
            <a:r>
              <a:rPr lang="en-US" sz="4000" dirty="0">
                <a:solidFill>
                  <a:schemeClr val="bg1"/>
                </a:solidFill>
                <a:latin typeface="Segoe UI Bold" panose="020B0802040204020203" pitchFamily="34" charset="0"/>
              </a:rPr>
              <a:t>C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Segoe UI Bold" panose="020B0802040204020203" pitchFamily="34" charset="0"/>
              </a:rPr>
              <a:t>ountries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T &amp; Media Stock Market Capitalization  Ranking ,textbox ,2022 GDP Per Capita ,Funding for technological development ,High-tech exports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Econmic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South Africa Internet bandwidth speed  ,Digital/Technological skills ,Agility of companies  &amp; Knowledge transfer  ,2023 Use of big data and analytics 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Technological &amp; Envirinment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High-tech patent grants  ,textbox ,Attitudes toward globalization &amp;  Graduates in Sciences ,Political Factors ,textbox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Social and Political Factors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Economic Factors Ranking ,Time Range ,Technological &amp; Environment Ranking ,Social &amp; Political Ranking ,South Africa Digital Competitiveness Ranking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Overal Digital Competitiviness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79</Words>
  <Application>Microsoft Office PowerPoint</Application>
  <PresentationFormat>Widescreen</PresentationFormat>
  <Paragraphs>31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Calibri Light</vt:lpstr>
      <vt:lpstr>Liberation Serif</vt:lpstr>
      <vt:lpstr>Segoe UI Bold</vt:lpstr>
      <vt:lpstr>Custom Design</vt:lpstr>
      <vt:lpstr>PowerPoint Presentation</vt:lpstr>
      <vt:lpstr>Econmic</vt:lpstr>
      <vt:lpstr>Technological &amp; Envirinment</vt:lpstr>
      <vt:lpstr>Social and Political Factors</vt:lpstr>
      <vt:lpstr>Overal Digital Competitiviness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Chipo Jokonya</cp:lastModifiedBy>
  <cp:revision>7</cp:revision>
  <dcterms:created xsi:type="dcterms:W3CDTF">2016-09-04T11:54:55Z</dcterms:created>
  <dcterms:modified xsi:type="dcterms:W3CDTF">2025-06-12T07:56:36Z</dcterms:modified>
</cp:coreProperties>
</file>